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1600200"/>
            <a:ext cx="6705600" cy="685799"/>
          </a:xfrm>
        </p:spPr>
        <p:txBody>
          <a:bodyPr>
            <a:noAutofit/>
          </a:bodyPr>
          <a:lstStyle/>
          <a:p>
            <a:r>
              <a:rPr lang="ka-GE" sz="2800" b="1" dirty="0" smtClean="0">
                <a:solidFill>
                  <a:schemeClr val="accent5">
                    <a:lumMod val="75000"/>
                  </a:schemeClr>
                </a:solidFill>
              </a:rPr>
              <a:t>2019 წელს განსახორციელებელი ცვლილებები მიზნობრივი სოციალური დახმარების პროგრამაში</a:t>
            </a:r>
            <a:endParaRPr lang="en-US" sz="2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099" y="3200400"/>
            <a:ext cx="8305800" cy="32766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a-GE" b="1" dirty="0" smtClean="0">
                <a:solidFill>
                  <a:schemeClr val="accent5">
                    <a:lumMod val="75000"/>
                  </a:schemeClr>
                </a:solidFill>
              </a:rPr>
              <a:t>ბავშვის ბენეფიტის ზრდა 10 ლარიდან 50 ლარამდე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a-GE" b="1" dirty="0" smtClean="0">
                <a:solidFill>
                  <a:schemeClr val="accent5">
                    <a:lumMod val="75000"/>
                  </a:schemeClr>
                </a:solidFill>
              </a:rPr>
              <a:t>სოციალური დახმარებების შენარჩუნება სოციალურად დაუცველი ოჯახის </a:t>
            </a:r>
            <a:r>
              <a:rPr lang="ka-GE" b="1" dirty="0">
                <a:solidFill>
                  <a:schemeClr val="accent5">
                    <a:lumMod val="75000"/>
                  </a:schemeClr>
                </a:solidFill>
              </a:rPr>
              <a:t>წევრის დასაქმების </a:t>
            </a:r>
            <a:r>
              <a:rPr lang="ka-GE" b="1" dirty="0" smtClean="0">
                <a:solidFill>
                  <a:schemeClr val="accent5">
                    <a:lumMod val="75000"/>
                  </a:schemeClr>
                </a:solidFill>
              </a:rPr>
              <a:t>შემთხვევაში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ka-GE" b="1" dirty="0" smtClean="0">
                <a:solidFill>
                  <a:schemeClr val="accent5">
                    <a:lumMod val="75000"/>
                  </a:schemeClr>
                </a:solidFill>
              </a:rPr>
              <a:t>განლევადი სოციალური დახმარება)</a:t>
            </a:r>
            <a:endParaRPr lang="ka-GE" b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endParaRPr lang="ka-GE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756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838200"/>
            <a:ext cx="6705600" cy="1470025"/>
          </a:xfrm>
        </p:spPr>
        <p:txBody>
          <a:bodyPr>
            <a:normAutofit/>
          </a:bodyPr>
          <a:lstStyle/>
          <a:p>
            <a:pPr marL="457200" indent="-457200"/>
            <a:r>
              <a:rPr lang="ka-GE" sz="2400" b="1" dirty="0">
                <a:solidFill>
                  <a:schemeClr val="accent5">
                    <a:lumMod val="75000"/>
                  </a:schemeClr>
                </a:solidFill>
              </a:rPr>
              <a:t>ბავშვის ბენეფიტის ზრდა 10 ლარიდან 50 ლარამდე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057400"/>
            <a:ext cx="8305800" cy="441960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000" b="1" dirty="0" smtClean="0">
                <a:solidFill>
                  <a:schemeClr val="accent5">
                    <a:lumMod val="75000"/>
                  </a:schemeClr>
                </a:solidFill>
              </a:rPr>
              <a:t>სოციალური დახმარების არსებული სისტემით დანერგილია დახმარების დიფერენცირებული სისტემა, დახმარების ოდენობა დამოკიდებული სარეიტინგო ქულაზე.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ka-GE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ka-GE" sz="30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548476"/>
              </p:ext>
            </p:extLst>
          </p:nvPr>
        </p:nvGraphicFramePr>
        <p:xfrm>
          <a:off x="1143000" y="3200400"/>
          <a:ext cx="6705600" cy="228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chemeClr val="bg1"/>
                          </a:solidFill>
                          <a:latin typeface="Sylfaen"/>
                          <a:ea typeface="Sylfaen"/>
                          <a:cs typeface="Times New Roman"/>
                        </a:rPr>
                        <a:t>ზღვარი 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chemeClr val="bg1"/>
                          </a:solidFill>
                          <a:latin typeface="Sylfaen"/>
                          <a:ea typeface="Sylfaen"/>
                          <a:cs typeface="Times New Roman"/>
                        </a:rPr>
                        <a:t>ოჯახის ნებისმიერი წევრი 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chemeClr val="bg1"/>
                          </a:solidFill>
                          <a:latin typeface="Sylfaen"/>
                          <a:ea typeface="Sylfaen"/>
                          <a:cs typeface="Times New Roman"/>
                        </a:rPr>
                        <a:t>ბავშვის დანამატი </a:t>
                      </a:r>
                      <a:r>
                        <a:rPr lang="ka-GE" sz="1100" b="1" dirty="0" smtClean="0">
                          <a:solidFill>
                            <a:schemeClr val="bg1"/>
                          </a:solidFill>
                          <a:latin typeface="Sylfaen"/>
                          <a:ea typeface="Sylfaen"/>
                          <a:cs typeface="Times New Roman"/>
                        </a:rPr>
                        <a:t> (დღეს)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100" b="1" dirty="0" smtClean="0">
                          <a:solidFill>
                            <a:schemeClr val="bg1"/>
                          </a:solidFill>
                          <a:latin typeface="Sylfaen"/>
                          <a:ea typeface="Sylfaen"/>
                          <a:cs typeface="Times New Roman"/>
                        </a:rPr>
                        <a:t>ბავშვის დანამატი  (2019)</a:t>
                      </a:r>
                      <a:endParaRPr lang="en-US" sz="1100" dirty="0" smtClean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&lt;30,000</a:t>
                      </a:r>
                      <a:r>
                        <a:rPr lang="en-US" sz="1800" b="1" dirty="0">
                          <a:latin typeface="Sylfaen"/>
                          <a:ea typeface="Sylfaen"/>
                          <a:cs typeface="Times New Roman"/>
                        </a:rPr>
                        <a:t>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60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latin typeface="Sylfaen"/>
                          <a:ea typeface="Sylfaen"/>
                          <a:cs typeface="Times New Roman"/>
                        </a:rPr>
                        <a:t>1</a:t>
                      </a:r>
                      <a:r>
                        <a:rPr lang="en-US" sz="1800" dirty="0" smtClean="0">
                          <a:latin typeface="Sylfaen"/>
                          <a:ea typeface="Sylfaen"/>
                          <a:cs typeface="Times New Roman"/>
                        </a:rPr>
                        <a:t>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30,000-57,000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50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Sylfaen"/>
                          <a:ea typeface="Sylfaen"/>
                          <a:cs typeface="Times New Roman"/>
                        </a:rPr>
                        <a:t>10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57,000-60,000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40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Sylfaen"/>
                          <a:ea typeface="Sylfaen"/>
                          <a:cs typeface="Times New Roman"/>
                        </a:rPr>
                        <a:t>10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60,000-65,000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30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10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65,000-100,000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Sylfaen"/>
                          <a:ea typeface="Sylfaen"/>
                          <a:cs typeface="Times New Roman"/>
                        </a:rPr>
                        <a:t>10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126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838200"/>
            <a:ext cx="6705600" cy="1470025"/>
          </a:xfrm>
        </p:spPr>
        <p:txBody>
          <a:bodyPr>
            <a:normAutofit/>
          </a:bodyPr>
          <a:lstStyle/>
          <a:p>
            <a:pPr marL="457200" indent="-457200"/>
            <a:r>
              <a:rPr lang="ka-GE" sz="2400" b="1" dirty="0">
                <a:solidFill>
                  <a:schemeClr val="accent5">
                    <a:lumMod val="75000"/>
                  </a:schemeClr>
                </a:solidFill>
              </a:rPr>
              <a:t>ბავშვის </a:t>
            </a:r>
            <a:r>
              <a:rPr lang="ka-GE" sz="2400" b="1" dirty="0" smtClean="0">
                <a:solidFill>
                  <a:schemeClr val="accent5">
                    <a:lumMod val="75000"/>
                  </a:schemeClr>
                </a:solidFill>
              </a:rPr>
              <a:t>გაზრდილი ბენეფიტის ადმინისტრირება</a:t>
            </a:r>
            <a:endParaRPr lang="ka-GE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057400"/>
            <a:ext cx="8610600" cy="441960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ალბათური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შერჩევის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მეთოდით, 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მუნიციპალიტეტების სპეციფიკაციის გათვალისწინებით (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UNICEF-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ის მიერ შემოთავაზებული კრიტერიუმებით) შერჩეული მუნიციპალიტეტების ნაწილში დახმარება გაიცემა მხოლოდ ფულადი სახით 50 ლარის ოდენობით, ხოლო ნაწილში  - 20 ლარი თანხა და 30 ლარიანი ბავშვის კვების </a:t>
            </a:r>
            <a:r>
              <a:rPr lang="ka-GE" sz="2000" dirty="0">
                <a:solidFill>
                  <a:schemeClr val="accent5">
                    <a:lumMod val="75000"/>
                  </a:schemeClr>
                </a:solidFill>
              </a:rPr>
              <a:t>ბარათი,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რათა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UNICEF-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ის მხარდაჭერით მოხდეს </a:t>
            </a:r>
            <a:r>
              <a:rPr lang="ka-GE" sz="2000" dirty="0">
                <a:solidFill>
                  <a:schemeClr val="accent5">
                    <a:lumMod val="75000"/>
                  </a:schemeClr>
                </a:solidFill>
              </a:rPr>
              <a:t>გაზრდილი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დახმარების გავლენის შეფასება </a:t>
            </a:r>
            <a:r>
              <a:rPr lang="ka-GE" sz="2000" dirty="0">
                <a:solidFill>
                  <a:schemeClr val="accent5">
                    <a:lumMod val="75000"/>
                  </a:schemeClr>
                </a:solidFill>
              </a:rPr>
              <a:t>ბავშვთა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კეთილდღეობაზე; </a:t>
            </a:r>
            <a:endParaRPr lang="ka-GE" sz="2000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endParaRPr lang="ka-GE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ka-GE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ka-GE" sz="30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26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838200"/>
            <a:ext cx="6705600" cy="1470025"/>
          </a:xfrm>
        </p:spPr>
        <p:txBody>
          <a:bodyPr>
            <a:normAutofit/>
          </a:bodyPr>
          <a:lstStyle/>
          <a:p>
            <a:pPr marL="457200" indent="-457200"/>
            <a:r>
              <a:rPr lang="ka-GE" sz="2400" b="1" dirty="0">
                <a:solidFill>
                  <a:schemeClr val="accent5">
                    <a:lumMod val="75000"/>
                  </a:schemeClr>
                </a:solidFill>
              </a:rPr>
              <a:t>ბავშვის </a:t>
            </a:r>
            <a:r>
              <a:rPr lang="ka-GE" sz="2400" b="1" dirty="0" smtClean="0">
                <a:solidFill>
                  <a:schemeClr val="accent5">
                    <a:lumMod val="75000"/>
                  </a:schemeClr>
                </a:solidFill>
              </a:rPr>
              <a:t>გაზრდილი ბენეფიტის ადმინისტრირება</a:t>
            </a:r>
            <a:endParaRPr lang="ka-GE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057400"/>
            <a:ext cx="8610600" cy="4419600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ka-GE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„ბავშვის კვების ბარათის“ გამოყენება შესაძლებელია მხოლოდ კვების პროდუქტების შესაძენად ყველა იმ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მაღაზ</a:t>
            </a:r>
            <a:r>
              <a:rPr lang="ka-GE" sz="2000" dirty="0">
                <a:solidFill>
                  <a:schemeClr val="accent5">
                    <a:lumMod val="75000"/>
                  </a:schemeClr>
                </a:solidFill>
              </a:rPr>
              <a:t>ი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აში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, რომელიც რეგისტრირებულია სსიპ სოციალური მომსახურების სააგენტოს მიერ;</a:t>
            </a:r>
            <a:endParaRPr lang="ka-GE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შეფასების შედეგების გაანალიზების  შემდეგ გაირკვევა რომელი მოდელი მეტად უზრუნველყოფს ბავშვის საჭიროებების დაკმაყოფილებას, და გადაწყდება შესაბამისი მოდელის დანერგვა ქვეყნის მასშტაბით;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პროექტი შეეხება 144 000-ზე მეტ ბავშვს და მის განსახორციელებლად გათვალისწინებულია 70 მლნ. ლარი.</a:t>
            </a:r>
            <a:endParaRPr lang="en-US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სავარაუდო პროგნოზით ამ პროექტის განხორციელება ბავშვთა უკიდურეს სიღარიბეს 6.8%-დან 4.5%-მდე შეამცირებს;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ბავშვის ბენეფიტის ზრდამ შესაძლოა გამოიწვიოს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დევნილი მოსახლეობის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დევნილთა შემწეობიდან სოციალურ დახმარებაზე გადმოსვლა;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ka-GE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ka-GE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ka-GE" sz="30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750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838200"/>
            <a:ext cx="6705600" cy="1470025"/>
          </a:xfrm>
        </p:spPr>
        <p:txBody>
          <a:bodyPr>
            <a:normAutofit/>
          </a:bodyPr>
          <a:lstStyle/>
          <a:p>
            <a:pPr marL="457200" indent="-457200"/>
            <a:r>
              <a:rPr lang="ka-GE" sz="2400" b="1" dirty="0">
                <a:solidFill>
                  <a:schemeClr val="accent5">
                    <a:lumMod val="75000"/>
                  </a:schemeClr>
                </a:solidFill>
              </a:rPr>
              <a:t>სოციალური დახმარებების შენარჩუნება სოციალურად დაუცველი ოჯახის წევრის დასაქმების შემთხვევაში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133600"/>
            <a:ext cx="8305800" cy="434340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1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0000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1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-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ზე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ნაკლები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სარეიტინგო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ქულის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მქონე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ოჯახის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წევრ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ებ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)ს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უწყვეტად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უგრძელდება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საარსებო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შემწეობ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</a:rPr>
              <a:t>ის გაცემა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თუ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შემოსავლების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სამსახურის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მონაცემების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მიხედვით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და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ფიქსირებული შემოსავალი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საშუალოდ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ბოლო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4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თვეში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ოჯახის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ერთ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წევრზე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გაანგარიშებული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)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აღემატება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175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ლარს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ასეთ ოჯახს საარსებო შემწეობა შეუნარჩუნდება ერთი წელი, ხოლო მომდევნო ერთი წელი შეუნარჩუნდება მხოლოდ ბავშვის ბენეფიტი, არამონეტარული შეღავათები და ქულაზე დამოკიდებული სხვა შეღავათები;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შემოსავლის დაკარგვის ან ნებისმიერი სხვა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საფუძვლით </a:t>
            </a:r>
            <a:r>
              <a:rPr lang="ka-GE" sz="20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მომართვის შემთხვევაში შეფასება და შემწეობის ადმინისტრირება განხორციელდება არსებული წესით.</a:t>
            </a:r>
            <a:endParaRPr lang="ka-GE" sz="2000" dirty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endParaRPr lang="ka-GE" sz="2000" dirty="0" smtClean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126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324</Words>
  <Application>Microsoft Office PowerPoint</Application>
  <PresentationFormat>On-screen Show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2019 წელს განსახორციელებელი ცვლილებები მიზნობრივი სოციალური დახმარების პროგრამაში</vt:lpstr>
      <vt:lpstr>ბავშვის ბენეფიტის ზრდა 10 ლარიდან 50 ლარამდე</vt:lpstr>
      <vt:lpstr>ბავშვის გაზრდილი ბენეფიტის ადმინისტრირება</vt:lpstr>
      <vt:lpstr>ბავშვის გაზრდილი ბენეფიტის ადმინისტრირება</vt:lpstr>
      <vt:lpstr>სოციალური დახმარებების შენარჩუნება სოციალურად დაუცველი ოჯახის წევრის დასაქმების შემთხვევაში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Gvaramadze</dc:creator>
  <cp:lastModifiedBy>Tamar Barkalaia</cp:lastModifiedBy>
  <cp:revision>20</cp:revision>
  <dcterms:created xsi:type="dcterms:W3CDTF">2006-08-16T00:00:00Z</dcterms:created>
  <dcterms:modified xsi:type="dcterms:W3CDTF">2019-01-15T15:11:45Z</dcterms:modified>
</cp:coreProperties>
</file>